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8" r:id="rId4"/>
    <p:sldId id="297" r:id="rId5"/>
    <p:sldId id="261" r:id="rId6"/>
    <p:sldId id="300" r:id="rId7"/>
    <p:sldId id="299" r:id="rId8"/>
    <p:sldId id="269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a Paola RIVERA PINTO" initials="GPRP" lastIdx="1" clrIdx="0">
    <p:extLst>
      <p:ext uri="{19B8F6BF-5375-455C-9EA6-DF929625EA0E}">
        <p15:presenceInfo xmlns:p15="http://schemas.microsoft.com/office/powerpoint/2012/main" userId="S-1-5-21-3246217935-941570115-3255756930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66B6-952D-1D4E-8B7F-2529F0B489ED}" type="datetimeFigureOut">
              <a:rPr lang="es-CO" smtClean="0"/>
              <a:t>13/01/25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CA379-142B-4248-AA9B-9C70F3DFB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7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3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F1E57-3A2A-408F-B984-1DC0A5375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7" t="23320" r="37906" b="24497"/>
          <a:stretch/>
        </p:blipFill>
        <p:spPr>
          <a:xfrm>
            <a:off x="2597271" y="645461"/>
            <a:ext cx="6358470" cy="333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59400E1-ACDA-471A-9F19-C7A03A59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969" y="4265207"/>
            <a:ext cx="8105073" cy="194733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POLITICA DE PARTICIPACIÓN SOCIAL EN SALUD</a:t>
            </a:r>
          </a:p>
        </p:txBody>
      </p:sp>
    </p:spTree>
    <p:extLst>
      <p:ext uri="{BB962C8B-B14F-4D97-AF65-F5344CB8AC3E}">
        <p14:creationId xmlns:p14="http://schemas.microsoft.com/office/powerpoint/2010/main" val="34387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50A254-4985-4FE0-9695-41F4472D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5DF785-18CB-4E95-ABD1-108FAFCEF581}"/>
              </a:ext>
            </a:extLst>
          </p:cNvPr>
          <p:cNvSpPr txBox="1"/>
          <p:nvPr/>
        </p:nvSpPr>
        <p:spPr>
          <a:xfrm>
            <a:off x="639928" y="151516"/>
            <a:ext cx="6250269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4000" dirty="0"/>
          </a:p>
          <a:p>
            <a:pPr algn="ctr"/>
            <a:r>
              <a:rPr lang="es-CO" sz="4000" b="1" dirty="0"/>
              <a:t>PARTICIPACIÓN CIUDADANA EN SALUD . </a:t>
            </a:r>
            <a:r>
              <a:rPr lang="es-CO" sz="3200" dirty="0"/>
              <a:t>RESOLUCIÓN 2063 /2017</a:t>
            </a:r>
            <a:r>
              <a:rPr lang="es-CO" sz="3200" b="1" dirty="0"/>
              <a:t> </a:t>
            </a:r>
            <a:r>
              <a:rPr lang="es-CO" sz="4000" dirty="0"/>
              <a:t>:</a:t>
            </a:r>
          </a:p>
          <a:p>
            <a:pPr algn="ctr"/>
            <a:endParaRPr lang="es-CO" sz="4000" dirty="0"/>
          </a:p>
          <a:p>
            <a:endParaRPr lang="es-CO" b="1" dirty="0"/>
          </a:p>
          <a:p>
            <a:pPr algn="just"/>
            <a:r>
              <a:rPr lang="es-CO" sz="2400" b="1" dirty="0"/>
              <a:t>A través de ésta norma: los ciudadanos pueden organizarse, intervenir y participar  en la toma de decisiones sobre el manejo de los recursos  económicos, programas y actividades que involucren a la comunidad dentro del Laboratorio.</a:t>
            </a:r>
            <a:endParaRPr lang="es-CO" sz="2400" dirty="0"/>
          </a:p>
          <a:p>
            <a:pPr algn="just"/>
            <a:endParaRPr lang="es-CO" sz="2400" dirty="0"/>
          </a:p>
          <a:p>
            <a:endParaRPr lang="es-CO" sz="2400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5CED5C-FC6A-C3D0-4FBC-3A0FCA41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56" y="2323790"/>
            <a:ext cx="3457727" cy="22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C3ADA9-B06C-47E7-8130-59441206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494" y="0"/>
            <a:ext cx="2030506" cy="194443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B39CE6F-EEC1-4759-9870-94627FA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5" y="585850"/>
            <a:ext cx="5948083" cy="5486448"/>
          </a:xfrm>
        </p:spPr>
        <p:txBody>
          <a:bodyPr>
            <a:normAutofit/>
          </a:bodyPr>
          <a:lstStyle/>
          <a:p>
            <a:pPr algn="just"/>
            <a:r>
              <a:rPr lang="es-CO" b="1" dirty="0"/>
              <a:t>    </a:t>
            </a:r>
            <a:r>
              <a:rPr lang="es-CO" sz="4000" b="1" dirty="0"/>
              <a:t>Objetivo</a:t>
            </a:r>
            <a:br>
              <a:rPr lang="es-CO" b="1" dirty="0">
                <a:solidFill>
                  <a:srgbClr val="FFFF00"/>
                </a:solidFill>
              </a:rPr>
            </a:br>
            <a:br>
              <a:rPr lang="es-CO" b="1" dirty="0">
                <a:solidFill>
                  <a:srgbClr val="FFFF00"/>
                </a:solidFill>
              </a:rPr>
            </a:br>
            <a:br>
              <a:rPr lang="es-CO" b="1" dirty="0"/>
            </a:br>
            <a:r>
              <a:rPr lang="es-CO" sz="2400" b="1" cap="none" dirty="0">
                <a:latin typeface="+mn-lt"/>
                <a:ea typeface="+mn-ea"/>
                <a:cs typeface="+mn-cs"/>
              </a:rPr>
              <a:t>Lograr que nuestros usuarios sus familias y  comunidades se organicen y puedan incidir  en las decisiones que afectan la salud y la calidad  de vida de los pacientes a quienes se analizan y diagnostican sus muestras en el laboratorio.</a:t>
            </a:r>
            <a:br>
              <a:rPr lang="es-CO" sz="2400" b="1" cap="none" dirty="0">
                <a:latin typeface="+mn-lt"/>
                <a:ea typeface="+mn-ea"/>
                <a:cs typeface="+mn-cs"/>
              </a:rPr>
            </a:br>
            <a:endParaRPr lang="es-CO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EB0725-A8EB-EBA7-ECEC-F3DEDDAF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79" y="2228044"/>
            <a:ext cx="4529123" cy="32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quina doblada 1">
            <a:extLst>
              <a:ext uri="{FF2B5EF4-FFF2-40B4-BE49-F238E27FC236}">
                <a16:creationId xmlns:a16="http://schemas.microsoft.com/office/drawing/2014/main" id="{03DFF07C-2154-CF82-FDDB-877266B82C17}"/>
              </a:ext>
            </a:extLst>
          </p:cNvPr>
          <p:cNvSpPr/>
          <p:nvPr/>
        </p:nvSpPr>
        <p:spPr>
          <a:xfrm>
            <a:off x="3836831" y="257576"/>
            <a:ext cx="2628364" cy="116803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7030A0"/>
                </a:solidFill>
              </a:rPr>
              <a:t>EJE 1 : </a:t>
            </a:r>
            <a:r>
              <a:rPr lang="es-CO" b="1" dirty="0">
                <a:solidFill>
                  <a:srgbClr val="7030A0"/>
                </a:solidFill>
              </a:rPr>
              <a:t>FORTALECIMIENTO INSTITUCIONAL</a:t>
            </a:r>
          </a:p>
        </p:txBody>
      </p:sp>
      <p:sp>
        <p:nvSpPr>
          <p:cNvPr id="3" name="Esquina doblada 2">
            <a:extLst>
              <a:ext uri="{FF2B5EF4-FFF2-40B4-BE49-F238E27FC236}">
                <a16:creationId xmlns:a16="http://schemas.microsoft.com/office/drawing/2014/main" id="{86B2090A-C9D0-6DE2-24CB-ED2A8E586666}"/>
              </a:ext>
            </a:extLst>
          </p:cNvPr>
          <p:cNvSpPr/>
          <p:nvPr/>
        </p:nvSpPr>
        <p:spPr>
          <a:xfrm>
            <a:off x="7424181" y="336961"/>
            <a:ext cx="2628365" cy="1168029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2: EMPODERAMIENTO DE LA CIUDADANIA</a:t>
            </a:r>
          </a:p>
        </p:txBody>
      </p:sp>
      <p:sp>
        <p:nvSpPr>
          <p:cNvPr id="4" name="Esquina doblada 3">
            <a:extLst>
              <a:ext uri="{FF2B5EF4-FFF2-40B4-BE49-F238E27FC236}">
                <a16:creationId xmlns:a16="http://schemas.microsoft.com/office/drawing/2014/main" id="{2F123B9F-0360-FD34-969A-04B308DF135F}"/>
              </a:ext>
            </a:extLst>
          </p:cNvPr>
          <p:cNvSpPr/>
          <p:nvPr/>
        </p:nvSpPr>
        <p:spPr>
          <a:xfrm>
            <a:off x="783465" y="3088783"/>
            <a:ext cx="1921098" cy="147033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3 :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IMPULSO A LA CULTURA DE SALUD</a:t>
            </a:r>
          </a:p>
        </p:txBody>
      </p:sp>
      <p:sp>
        <p:nvSpPr>
          <p:cNvPr id="5" name="Esquina doblada 4">
            <a:extLst>
              <a:ext uri="{FF2B5EF4-FFF2-40B4-BE49-F238E27FC236}">
                <a16:creationId xmlns:a16="http://schemas.microsoft.com/office/drawing/2014/main" id="{D2B27D58-DA56-0F7E-E309-70C61271BAAC}"/>
              </a:ext>
            </a:extLst>
          </p:cNvPr>
          <p:cNvSpPr/>
          <p:nvPr/>
        </p:nvSpPr>
        <p:spPr>
          <a:xfrm>
            <a:off x="3670477" y="3280136"/>
            <a:ext cx="2628363" cy="1470337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4 :  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CONTROL  SOCIAL EN SALUD</a:t>
            </a:r>
          </a:p>
        </p:txBody>
      </p:sp>
      <p:sp>
        <p:nvSpPr>
          <p:cNvPr id="6" name="Esquina doblada 5">
            <a:extLst>
              <a:ext uri="{FF2B5EF4-FFF2-40B4-BE49-F238E27FC236}">
                <a16:creationId xmlns:a16="http://schemas.microsoft.com/office/drawing/2014/main" id="{D7408E50-B10C-0A7D-3A89-739BE644B0C1}"/>
              </a:ext>
            </a:extLst>
          </p:cNvPr>
          <p:cNvSpPr/>
          <p:nvPr/>
        </p:nvSpPr>
        <p:spPr>
          <a:xfrm>
            <a:off x="7264754" y="3280136"/>
            <a:ext cx="3543838" cy="1470337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EJE 5: 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GESTIÓN DE GARANTÍA DE LA SALUD CON PARTICIPACIÓN EN EL PROCESO DE DECISIONES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F278C-4FB6-E965-C280-F6E9812C1586}"/>
              </a:ext>
            </a:extLst>
          </p:cNvPr>
          <p:cNvSpPr txBox="1"/>
          <p:nvPr/>
        </p:nvSpPr>
        <p:spPr>
          <a:xfrm>
            <a:off x="682580" y="502276"/>
            <a:ext cx="2730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EJES DE LA POLITICA DE PARTICIPACIÓN SOCIAL EN SALUD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AE9212-EEDE-4A03-8BBD-BEFCD400DDBC}"/>
              </a:ext>
            </a:extLst>
          </p:cNvPr>
          <p:cNvSpPr txBox="1"/>
          <p:nvPr/>
        </p:nvSpPr>
        <p:spPr>
          <a:xfrm>
            <a:off x="3322212" y="1504990"/>
            <a:ext cx="3657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10" dirty="0">
                <a:latin typeface="Candara"/>
                <a:cs typeface="Candara"/>
              </a:rPr>
              <a:t>Fortalecer</a:t>
            </a:r>
            <a:r>
              <a:rPr lang="es-CO" sz="1800" b="1" spc="30" dirty="0">
                <a:latin typeface="Candara"/>
                <a:cs typeface="Candara"/>
              </a:rPr>
              <a:t> </a:t>
            </a:r>
            <a:r>
              <a:rPr lang="es-CO" sz="1800" b="1" spc="-10" dirty="0">
                <a:latin typeface="Candara"/>
                <a:cs typeface="Candara"/>
              </a:rPr>
              <a:t>las </a:t>
            </a:r>
            <a:r>
              <a:rPr lang="es-CO" sz="1800" b="1" spc="-5" dirty="0">
                <a:latin typeface="Candara"/>
                <a:cs typeface="Candara"/>
              </a:rPr>
              <a:t> capacidades </a:t>
            </a:r>
            <a:r>
              <a:rPr lang="es-CO" sz="1800" b="1" dirty="0">
                <a:latin typeface="Candara"/>
                <a:cs typeface="Candara"/>
              </a:rPr>
              <a:t> </a:t>
            </a:r>
            <a:r>
              <a:rPr lang="es-CO" sz="1800" b="1" spc="-5" dirty="0">
                <a:latin typeface="Candara"/>
                <a:cs typeface="Candara"/>
              </a:rPr>
              <a:t>institucionales en sus recursos técnico, logísticos, operativos, financieros y humanos para prestar servicios con calidad  salud</a:t>
            </a:r>
            <a:r>
              <a:rPr lang="es-CO" sz="1800" spc="-5" dirty="0">
                <a:latin typeface="Candara"/>
                <a:cs typeface="Candara"/>
              </a:rPr>
              <a:t>.</a:t>
            </a:r>
            <a:endParaRPr lang="es-CO" sz="1800" dirty="0">
              <a:latin typeface="Candara"/>
              <a:cs typeface="Candar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BE4E595-7C3D-8156-425E-8E138760BF01}"/>
              </a:ext>
            </a:extLst>
          </p:cNvPr>
          <p:cNvSpPr txBox="1"/>
          <p:nvPr/>
        </p:nvSpPr>
        <p:spPr>
          <a:xfrm>
            <a:off x="7193453" y="1752896"/>
            <a:ext cx="291374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ndara"/>
                <a:cs typeface="Candara"/>
              </a:rPr>
              <a:t>Desarrollo</a:t>
            </a:r>
            <a:r>
              <a:rPr sz="1600" b="1" spc="30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de </a:t>
            </a:r>
            <a:r>
              <a:rPr sz="1600" b="1" spc="-5" dirty="0">
                <a:latin typeface="Candara"/>
                <a:cs typeface="Candara"/>
              </a:rPr>
              <a:t> ca</a:t>
            </a:r>
            <a:r>
              <a:rPr lang="es-ES" sz="1600" b="1" spc="-5" dirty="0">
                <a:latin typeface="Candara"/>
                <a:cs typeface="Candara"/>
              </a:rPr>
              <a:t>p</a:t>
            </a:r>
            <a:r>
              <a:rPr sz="1600" b="1" spc="-5" dirty="0" err="1">
                <a:latin typeface="Candara"/>
                <a:cs typeface="Candara"/>
              </a:rPr>
              <a:t>aci</a:t>
            </a:r>
            <a:r>
              <a:rPr lang="es-ES" sz="1600" b="1" spc="-5" dirty="0">
                <a:latin typeface="Candara"/>
                <a:cs typeface="Candara"/>
              </a:rPr>
              <a:t>dades</a:t>
            </a:r>
            <a:r>
              <a:rPr sz="1600" b="1" spc="10" dirty="0">
                <a:latin typeface="Candara"/>
                <a:cs typeface="Candara"/>
              </a:rPr>
              <a:t> </a:t>
            </a:r>
            <a:r>
              <a:rPr lang="es-CO" sz="1600" b="1" spc="10" dirty="0">
                <a:latin typeface="Candara"/>
                <a:cs typeface="Candara"/>
              </a:rPr>
              <a:t>por parte de los usuarios </a:t>
            </a:r>
            <a:r>
              <a:rPr sz="1600" b="1" spc="-5" dirty="0">
                <a:latin typeface="Candara"/>
                <a:cs typeface="Candara"/>
              </a:rPr>
              <a:t>para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tener</a:t>
            </a:r>
            <a:r>
              <a:rPr sz="1600" b="1" spc="-2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un</a:t>
            </a:r>
            <a:r>
              <a:rPr sz="1600" b="1" spc="-1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rol</a:t>
            </a:r>
            <a:r>
              <a:rPr sz="1600" b="1" spc="-1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activo </a:t>
            </a:r>
            <a:r>
              <a:rPr sz="1600" b="1" spc="-33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y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 err="1">
                <a:latin typeface="Candara"/>
                <a:cs typeface="Candara"/>
              </a:rPr>
              <a:t>participación</a:t>
            </a:r>
            <a:r>
              <a:rPr sz="1600" b="1" spc="-5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plena</a:t>
            </a:r>
            <a:r>
              <a:rPr lang="es-ES" sz="1600" b="1" spc="-10" dirty="0">
                <a:latin typeface="Candara"/>
                <a:cs typeface="Candara"/>
              </a:rPr>
              <a:t> en las instituciones de salud</a:t>
            </a:r>
            <a:r>
              <a:rPr sz="1600" b="1" spc="-10" dirty="0">
                <a:latin typeface="Candara"/>
                <a:cs typeface="Candara"/>
              </a:rPr>
              <a:t>.</a:t>
            </a:r>
            <a:endParaRPr sz="1600" b="1" dirty="0">
              <a:latin typeface="Candara"/>
              <a:cs typeface="Candara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EDD5CCC4-B98D-C4FA-AE8E-ED67A33453C3}"/>
              </a:ext>
            </a:extLst>
          </p:cNvPr>
          <p:cNvSpPr txBox="1"/>
          <p:nvPr/>
        </p:nvSpPr>
        <p:spPr>
          <a:xfrm>
            <a:off x="230405" y="4997234"/>
            <a:ext cx="286267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s-CO" sz="1600" b="1" spc="-5" dirty="0">
                <a:latin typeface="Candara"/>
                <a:cs typeface="Candara"/>
              </a:rPr>
              <a:t>Fomento de la salud </a:t>
            </a:r>
            <a:r>
              <a:rPr sz="1600" b="1" spc="-5" dirty="0" err="1">
                <a:latin typeface="Candara"/>
                <a:cs typeface="Candara"/>
              </a:rPr>
              <a:t>en</a:t>
            </a:r>
            <a:r>
              <a:rPr sz="1600" b="1" spc="-5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la </a:t>
            </a:r>
            <a:r>
              <a:rPr sz="1600" b="1" spc="-5" dirty="0">
                <a:latin typeface="Candara"/>
                <a:cs typeface="Candara"/>
              </a:rPr>
              <a:t>vida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cotidiana </a:t>
            </a:r>
            <a:r>
              <a:rPr sz="1600" b="1" dirty="0">
                <a:latin typeface="Candara"/>
                <a:cs typeface="Candara"/>
              </a:rPr>
              <a:t>y </a:t>
            </a:r>
            <a:r>
              <a:rPr sz="1600" b="1" spc="-5" dirty="0">
                <a:latin typeface="Candara"/>
                <a:cs typeface="Candara"/>
              </a:rPr>
              <a:t>en el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ejercicio</a:t>
            </a:r>
            <a:r>
              <a:rPr sz="1600" b="1" spc="-3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del</a:t>
            </a:r>
            <a:r>
              <a:rPr sz="1600" b="1" spc="-25" dirty="0">
                <a:latin typeface="Candara"/>
                <a:cs typeface="Candara"/>
              </a:rPr>
              <a:t> </a:t>
            </a:r>
            <a:r>
              <a:rPr lang="es-CO" sz="1600" b="1" spc="-5" dirty="0">
                <a:latin typeface="Candara"/>
                <a:cs typeface="Candara"/>
              </a:rPr>
              <a:t>cuidado </a:t>
            </a:r>
            <a:r>
              <a:rPr lang="es-CO" sz="1600" b="1" spc="-290" dirty="0">
                <a:latin typeface="Candara"/>
                <a:cs typeface="Candara"/>
              </a:rPr>
              <a:t> </a:t>
            </a:r>
            <a:r>
              <a:rPr lang="es-CO" sz="1600" b="1" dirty="0">
                <a:latin typeface="Candara"/>
                <a:cs typeface="Candara"/>
              </a:rPr>
              <a:t>y</a:t>
            </a:r>
            <a:r>
              <a:rPr lang="es-CO" sz="1600" b="1" spc="-15" dirty="0">
                <a:latin typeface="Candara"/>
                <a:cs typeface="Candara"/>
              </a:rPr>
              <a:t> </a:t>
            </a:r>
            <a:r>
              <a:rPr sz="1600" b="1" spc="-5" dirty="0" err="1">
                <a:latin typeface="Candara"/>
                <a:cs typeface="Candara"/>
              </a:rPr>
              <a:t>autocuidado</a:t>
            </a:r>
            <a:r>
              <a:rPr lang="es-CO" sz="1600" b="1" spc="-5" dirty="0">
                <a:latin typeface="Candara"/>
                <a:cs typeface="Candara"/>
              </a:rPr>
              <a:t> como un derecho de la salud</a:t>
            </a:r>
            <a:endParaRPr sz="1600" b="1" dirty="0">
              <a:latin typeface="Candara"/>
              <a:cs typeface="Candar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592090-383B-BE91-F81F-83A12855D464}"/>
              </a:ext>
            </a:extLst>
          </p:cNvPr>
          <p:cNvSpPr txBox="1"/>
          <p:nvPr/>
        </p:nvSpPr>
        <p:spPr>
          <a:xfrm>
            <a:off x="3558862" y="5034423"/>
            <a:ext cx="2906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5" dirty="0">
                <a:latin typeface="Candara"/>
                <a:cs typeface="Candara"/>
              </a:rPr>
              <a:t>Fortalecimiento del control social y de veeduría </a:t>
            </a:r>
            <a:r>
              <a:rPr lang="es-CO" sz="1800" b="1" spc="10" dirty="0">
                <a:latin typeface="Candara"/>
                <a:cs typeface="Candara"/>
              </a:rPr>
              <a:t> </a:t>
            </a:r>
            <a:r>
              <a:rPr lang="es-CO" sz="1800" b="1" spc="-5" dirty="0">
                <a:latin typeface="Candara"/>
                <a:cs typeface="Candara"/>
              </a:rPr>
              <a:t>sobre los recursos institucionales</a:t>
            </a:r>
            <a:endParaRPr lang="es-CO" sz="1800" b="1" dirty="0">
              <a:latin typeface="Candara"/>
              <a:cs typeface="Candar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731F4F-1870-D895-758A-B3B2782E992F}"/>
              </a:ext>
            </a:extLst>
          </p:cNvPr>
          <p:cNvSpPr txBox="1"/>
          <p:nvPr/>
        </p:nvSpPr>
        <p:spPr>
          <a:xfrm>
            <a:off x="7007177" y="5034423"/>
            <a:ext cx="3801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5" dirty="0">
                <a:latin typeface="Candara"/>
                <a:cs typeface="Candara"/>
              </a:rPr>
              <a:t>Apropiación de instrumentos de gestión  para impulsar, implantar y  controlar programas,  proyectos y servicios de salud .</a:t>
            </a:r>
            <a:endParaRPr lang="es-CO" sz="1800" b="1" dirty="0">
              <a:latin typeface="Candara"/>
              <a:cs typeface="Candara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9E8A3E6-471D-9F91-23DE-067175A4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D3D335-42D1-432C-A71C-4C30346F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A7D958-D516-28C5-86E0-4C9E9B90BE26}"/>
              </a:ext>
            </a:extLst>
          </p:cNvPr>
          <p:cNvSpPr txBox="1"/>
          <p:nvPr/>
        </p:nvSpPr>
        <p:spPr>
          <a:xfrm>
            <a:off x="579549" y="295116"/>
            <a:ext cx="850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MECANISMOS DE COMUNICACIÓN DE LOS PACIENTES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8B39E7-1565-9380-A68D-3691EBFC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2" y="1022066"/>
            <a:ext cx="5352551" cy="16065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DA9A0C-DBE2-839A-B88A-B3F4EC09E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4" y="2798475"/>
            <a:ext cx="5352551" cy="17473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DFED46-BFAE-1D58-4AFF-A20E60965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4" y="4756335"/>
            <a:ext cx="5352551" cy="18550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F43FC9-D290-208D-CDB9-2FF23CDDC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307" y="909888"/>
            <a:ext cx="3756010" cy="16739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20441E-09F8-0E11-0BEC-13846CE27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627" y="2831033"/>
            <a:ext cx="3182828" cy="1747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54DACB-AA58-12B6-83EA-87AAABC46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2894" y="3041623"/>
            <a:ext cx="1024846" cy="7747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F77584-B900-EB92-1670-97E8DAF02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187" y="4896262"/>
            <a:ext cx="3182828" cy="15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9B1182-95F7-47D6-A923-60B5B9C6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30" y="1167330"/>
            <a:ext cx="6447946" cy="11873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A35D8F-6F0E-DB84-91A2-F437C6141433}"/>
              </a:ext>
            </a:extLst>
          </p:cNvPr>
          <p:cNvSpPr txBox="1"/>
          <p:nvPr/>
        </p:nvSpPr>
        <p:spPr>
          <a:xfrm>
            <a:off x="860229" y="3429000"/>
            <a:ext cx="621114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Felicitación</a:t>
            </a:r>
            <a:r>
              <a:rPr lang="es-CO" sz="1600" b="1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: </a:t>
            </a:r>
            <a:r>
              <a:rPr lang="es-CO" sz="1600" dirty="0">
                <a:solidFill>
                  <a:schemeClr val="bg1"/>
                </a:solidFill>
                <a:latin typeface="American Typewriter" panose="02090604020004020304" pitchFamily="18" charset="77"/>
              </a:rPr>
              <a:t>expresión de conformidad  o satisfacción por parte de un usuario, con respecto al servicio, un proceso o una persona.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FF0EB2-85A6-9C8C-BD14-DA2EEE36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71" y="519546"/>
            <a:ext cx="2897819" cy="1835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CEB215-10ED-B092-314B-84C4F26D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71" y="2681010"/>
            <a:ext cx="2797458" cy="2529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B0A82F-2E86-37B5-CC06-580BA6FE3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9BB0B6-B4B2-C633-955C-9C397E3B3EAC}"/>
              </a:ext>
            </a:extLst>
          </p:cNvPr>
          <p:cNvSpPr txBox="1"/>
          <p:nvPr/>
        </p:nvSpPr>
        <p:spPr>
          <a:xfrm>
            <a:off x="212984" y="857310"/>
            <a:ext cx="809467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sz="1800" b="1" dirty="0">
                <a:effectLst/>
                <a:latin typeface="Times New Roman" panose="02020603050405020304" pitchFamily="18" charset="0"/>
              </a:rPr>
              <a:t>Reclamos de riesgo priorizado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: deberán ser resueltos con la inmediatez que la situación del paciente requiera y, en todo caso no podrán superar el término máximo de cuarenta y ocho (48) horas. </a:t>
            </a:r>
          </a:p>
          <a:p>
            <a:endParaRPr lang="es-CO" sz="1800" dirty="0">
              <a:effectLst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1800" b="1" dirty="0">
                <a:effectLst/>
                <a:latin typeface="Times New Roman" panose="02020603050405020304" pitchFamily="18" charset="0"/>
              </a:rPr>
              <a:t>Reclamos de riesgo vital: 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Estos reclamos en salud deberán ser resueltos de manera inmediata y en todo caso no podrán superar el término máximo de veinticuatro (24) horas. </a:t>
            </a:r>
          </a:p>
          <a:p>
            <a:endParaRPr lang="es-CO" sz="1800" dirty="0">
              <a:effectLst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b="1" dirty="0">
                <a:effectLst/>
                <a:latin typeface="Times New Roman" panose="02020603050405020304" pitchFamily="18" charset="0"/>
              </a:rPr>
              <a:t>Peticiones generales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: es decir aquellas que contienen solicitudes de información y/o no están relacionadas con la garantía del acceso a los servicios de salud, ni con la atención o prestación de servicios de salud y por tanto no tienen aplicación del artículo 20 de la Ley 1437 de 2011, sustituido por el artículo </a:t>
            </a:r>
            <a:r>
              <a:rPr lang="es-CO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de la Ley 1755 de 2015, se resolverán de conformidad con los términos de la citada Ley: </a:t>
            </a:r>
            <a:endParaRPr lang="es-CO" sz="1800" dirty="0">
              <a:effectLst/>
            </a:endParaRPr>
          </a:p>
          <a:p>
            <a:r>
              <a:rPr lang="es-CO" sz="1800" dirty="0"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s-CO" sz="1800" b="1" dirty="0">
                <a:effectLst/>
                <a:latin typeface="Times New Roman" panose="02020603050405020304" pitchFamily="18" charset="0"/>
              </a:rPr>
              <a:t>Peticiones generales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: quince (15) días hábiles. </a:t>
            </a:r>
          </a:p>
          <a:p>
            <a:endParaRPr lang="es-CO" sz="1800" b="1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1800" b="1" dirty="0">
                <a:effectLst/>
                <a:latin typeface="Times New Roman" panose="02020603050405020304" pitchFamily="18" charset="0"/>
              </a:rPr>
              <a:t>Solicitudes de información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: diez (10) días hábiles. </a:t>
            </a:r>
            <a:endParaRPr lang="es-CO" sz="1800" dirty="0">
              <a:effectLst/>
            </a:endParaRPr>
          </a:p>
          <a:p>
            <a:endParaRPr lang="es-CO" sz="1800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latin typeface="Times New Roman" panose="02020603050405020304" pitchFamily="18" charset="0"/>
              </a:rPr>
              <a:t>Copias: </a:t>
            </a:r>
            <a:r>
              <a:rPr lang="es-CO" sz="1800" dirty="0">
                <a:effectLst/>
                <a:latin typeface="Times New Roman" panose="02020603050405020304" pitchFamily="18" charset="0"/>
              </a:rPr>
              <a:t>dentro de los tres (3) días hábiles - Si las copias son de historias clínicas o de exámenes y se requieran para una consulta o urgencia, serán catalogados como reclamos. </a:t>
            </a:r>
            <a:endParaRPr lang="es-CO" sz="1800" dirty="0"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F860FD-932E-9D55-3C65-9941A0142727}"/>
              </a:ext>
            </a:extLst>
          </p:cNvPr>
          <p:cNvSpPr txBox="1"/>
          <p:nvPr/>
        </p:nvSpPr>
        <p:spPr>
          <a:xfrm>
            <a:off x="959005" y="457200"/>
            <a:ext cx="748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TIEMPOS DE RESPUESTA PARA LOS USUARIOS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244F2D-9A9B-08EB-36AC-0A0E63FE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65" y="1840419"/>
            <a:ext cx="2966851" cy="40513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51065B-9F81-BA81-A35B-4244E8C6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856" y="0"/>
            <a:ext cx="2030144" cy="16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2077213" y="1641348"/>
            <a:ext cx="7949565" cy="1339850"/>
            <a:chOff x="553212" y="1641348"/>
            <a:chExt cx="7949565" cy="13398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661160"/>
              <a:ext cx="7949184" cy="6278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8" y="1641348"/>
              <a:ext cx="7621524" cy="7025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4" y="1680972"/>
              <a:ext cx="7863840" cy="5425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2412" y="1894332"/>
              <a:ext cx="140207" cy="1402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15084" y="191414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27432" y="0"/>
                  </a:move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2" y="54863"/>
                  </a:lnTo>
                  <a:lnTo>
                    <a:pt x="38094" y="52703"/>
                  </a:lnTo>
                  <a:lnTo>
                    <a:pt x="46815" y="46815"/>
                  </a:lnTo>
                  <a:lnTo>
                    <a:pt x="52703" y="38094"/>
                  </a:lnTo>
                  <a:lnTo>
                    <a:pt x="54864" y="27431"/>
                  </a:lnTo>
                  <a:lnTo>
                    <a:pt x="52703" y="16769"/>
                  </a:lnTo>
                  <a:lnTo>
                    <a:pt x="46815" y="8048"/>
                  </a:lnTo>
                  <a:lnTo>
                    <a:pt x="38094" y="2160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604" y="2354580"/>
              <a:ext cx="7860792" cy="6263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3372" y="2439924"/>
              <a:ext cx="5745480" cy="4937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276" y="2374392"/>
              <a:ext cx="7775448" cy="5410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3748" y="2599944"/>
              <a:ext cx="266700" cy="1752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6420" y="2619756"/>
              <a:ext cx="181356" cy="8991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174748" y="3038856"/>
            <a:ext cx="7842884" cy="1350645"/>
            <a:chOff x="650748" y="3038855"/>
            <a:chExt cx="7842884" cy="135064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48" y="3057143"/>
              <a:ext cx="7842504" cy="6278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364" y="3038855"/>
              <a:ext cx="7437120" cy="7010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420" y="3076955"/>
              <a:ext cx="7757159" cy="5425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6488" y="3192779"/>
              <a:ext cx="230124" cy="2545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9160" y="3212591"/>
              <a:ext cx="144780" cy="1691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48" y="3761231"/>
              <a:ext cx="7842504" cy="6278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8004" y="3846575"/>
              <a:ext cx="4773168" cy="4937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420" y="3781043"/>
              <a:ext cx="7757159" cy="5425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6984" y="3985259"/>
              <a:ext cx="131063" cy="1798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19656" y="4005072"/>
              <a:ext cx="45720" cy="94615"/>
            </a:xfrm>
            <a:custGeom>
              <a:avLst/>
              <a:gdLst/>
              <a:ahLst/>
              <a:cxnLst/>
              <a:rect l="l" t="t" r="r" b="b"/>
              <a:pathLst>
                <a:path w="45719" h="94614">
                  <a:moveTo>
                    <a:pt x="22860" y="0"/>
                  </a:moveTo>
                  <a:lnTo>
                    <a:pt x="18795" y="38861"/>
                  </a:lnTo>
                  <a:lnTo>
                    <a:pt x="0" y="47243"/>
                  </a:lnTo>
                  <a:lnTo>
                    <a:pt x="18795" y="55625"/>
                  </a:lnTo>
                  <a:lnTo>
                    <a:pt x="22860" y="94487"/>
                  </a:lnTo>
                  <a:lnTo>
                    <a:pt x="26924" y="55625"/>
                  </a:lnTo>
                  <a:lnTo>
                    <a:pt x="45719" y="47243"/>
                  </a:lnTo>
                  <a:lnTo>
                    <a:pt x="26924" y="38861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5D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174748" y="4465321"/>
            <a:ext cx="7842884" cy="626745"/>
            <a:chOff x="650748" y="4465320"/>
            <a:chExt cx="7842884" cy="62674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0748" y="4465320"/>
              <a:ext cx="7842504" cy="6263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5736" y="4550664"/>
              <a:ext cx="7539227" cy="4922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420" y="4485132"/>
              <a:ext cx="7757159" cy="5410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6488" y="4678680"/>
              <a:ext cx="230124" cy="19964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9160" y="4698492"/>
              <a:ext cx="144780" cy="11430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2174748" y="5149596"/>
            <a:ext cx="7842884" cy="701040"/>
            <a:chOff x="650748" y="5149596"/>
            <a:chExt cx="7842884" cy="701040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48" y="5167884"/>
              <a:ext cx="7842504" cy="6278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4796" y="5149596"/>
              <a:ext cx="7382256" cy="7010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3420" y="5187696"/>
              <a:ext cx="7757159" cy="542544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333244" y="1698497"/>
            <a:ext cx="7949184" cy="391591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62150" marR="28575" indent="-1950085">
              <a:lnSpc>
                <a:spcPts val="1639"/>
              </a:lnSpc>
              <a:spcBef>
                <a:spcPts val="285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7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registrar,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tramitar,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resolver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consolidar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r>
              <a:rPr sz="1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Peticiones,</a:t>
            </a:r>
            <a:r>
              <a:rPr sz="1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Quejas,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Reclamos </a:t>
            </a:r>
            <a:r>
              <a:rPr sz="17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Sugerencias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 realicen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Ciudadanos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L="67310" algn="ctr">
              <a:spcBef>
                <a:spcPts val="98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PQRS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Ciudadanos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ajustados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L="148590" marR="75565" algn="ctr">
              <a:lnSpc>
                <a:spcPts val="1639"/>
              </a:lnSpc>
              <a:spcBef>
                <a:spcPts val="1280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Evaluación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satisfacción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de los Usuarios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frente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la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prestación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Servicios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sz="17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las IPS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EPS.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L="66040" algn="ctr">
              <a:spcBef>
                <a:spcPts val="106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Promoción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divulgación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deberes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derechos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550" dirty="0">
              <a:latin typeface="Calibri"/>
              <a:cs typeface="Calibri"/>
            </a:endParaRPr>
          </a:p>
          <a:p>
            <a:pPr marL="64135" algn="ctr"/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Gestión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IPS</a:t>
            </a:r>
            <a:r>
              <a:rPr sz="1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y EPS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correctivas</a:t>
            </a:r>
            <a:r>
              <a:rPr sz="15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mejorar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calidad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Servicios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 err="1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 marL="3482340" marR="105410" indent="-3306445">
              <a:lnSpc>
                <a:spcPts val="1639"/>
              </a:lnSpc>
              <a:spcBef>
                <a:spcPts val="127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Seguimiento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las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fallas, omisiones,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falta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 oportunidad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o mala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calidad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en los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servicios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380488" y="5353812"/>
            <a:ext cx="243840" cy="201295"/>
            <a:chOff x="856488" y="5353811"/>
            <a:chExt cx="243840" cy="201295"/>
          </a:xfrm>
        </p:grpSpPr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6488" y="5353811"/>
              <a:ext cx="243840" cy="2011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9160" y="5373623"/>
              <a:ext cx="158496" cy="115823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DA4841-0AFD-5894-B4AA-79ADF8B575BB}"/>
              </a:ext>
            </a:extLst>
          </p:cNvPr>
          <p:cNvSpPr txBox="1"/>
          <p:nvPr/>
        </p:nvSpPr>
        <p:spPr>
          <a:xfrm>
            <a:off x="2975429" y="460949"/>
            <a:ext cx="685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ESTRATEGIAS DE MEJOR ATENCIÓN EN SALUD.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24518F-134F-0F42-C0D4-3DB22C7B568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87AC35-E1F6-028B-8D21-6BC6AE96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1D0C5EE0-59FF-20DD-7EFE-63AF5BCB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4" y="1"/>
            <a:ext cx="9679354" cy="67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704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603</Words>
  <Application>Microsoft Macintosh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American Typewriter</vt:lpstr>
      <vt:lpstr>Arial</vt:lpstr>
      <vt:lpstr>Calibri</vt:lpstr>
      <vt:lpstr>Candara</vt:lpstr>
      <vt:lpstr>Century Gothic</vt:lpstr>
      <vt:lpstr>Copperplate Gothic Bold</vt:lpstr>
      <vt:lpstr>Times New Roman</vt:lpstr>
      <vt:lpstr>Wingdings</vt:lpstr>
      <vt:lpstr>Wingdings 3</vt:lpstr>
      <vt:lpstr>Sector</vt:lpstr>
      <vt:lpstr>Presentación de PowerPoint</vt:lpstr>
      <vt:lpstr>Presentación de PowerPoint</vt:lpstr>
      <vt:lpstr>    Objetivo   Lograr que nuestros usuarios sus familias y  comunidades se organicen y puedan incidir  en las decisiones que afectan la salud y la calidad  de vida de los pacientes a quienes se analizan y diagnostican sus muestras en el laboratorio.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general</dc:title>
  <dc:creator>Ginna Paola RIVERA PINTO</dc:creator>
  <cp:lastModifiedBy>Macbook</cp:lastModifiedBy>
  <cp:revision>77</cp:revision>
  <dcterms:created xsi:type="dcterms:W3CDTF">2023-11-30T13:16:47Z</dcterms:created>
  <dcterms:modified xsi:type="dcterms:W3CDTF">2025-01-13T18:43:31Z</dcterms:modified>
</cp:coreProperties>
</file>