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58" r:id="rId4"/>
    <p:sldId id="297" r:id="rId5"/>
    <p:sldId id="261" r:id="rId6"/>
    <p:sldId id="262" r:id="rId7"/>
    <p:sldId id="263" r:id="rId8"/>
    <p:sldId id="299" r:id="rId9"/>
    <p:sldId id="29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na Paola RIVERA PINTO" initials="GPRP" lastIdx="1" clrIdx="0">
    <p:extLst>
      <p:ext uri="{19B8F6BF-5375-455C-9EA6-DF929625EA0E}">
        <p15:presenceInfo xmlns:p15="http://schemas.microsoft.com/office/powerpoint/2012/main" userId="S-1-5-21-3246217935-941570115-3255756930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66B6-952D-1D4E-8B7F-2529F0B489ED}" type="datetimeFigureOut">
              <a:rPr lang="es-CO" smtClean="0"/>
              <a:t>6/01/25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CA379-142B-4248-AA9B-9C70F3DFB6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779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8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BF1E57-3A2A-408F-B984-1DC0A5375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67" t="23320" r="37906" b="24497"/>
          <a:stretch/>
        </p:blipFill>
        <p:spPr>
          <a:xfrm>
            <a:off x="2597271" y="645461"/>
            <a:ext cx="6358470" cy="333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859400E1-ACDA-471A-9F19-C7A03A59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969" y="4265207"/>
            <a:ext cx="8105073" cy="194733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POLITICA DE PARTICIPACIÓN SOCIAL EN SALUD</a:t>
            </a:r>
          </a:p>
        </p:txBody>
      </p:sp>
    </p:spTree>
    <p:extLst>
      <p:ext uri="{BB962C8B-B14F-4D97-AF65-F5344CB8AC3E}">
        <p14:creationId xmlns:p14="http://schemas.microsoft.com/office/powerpoint/2010/main" val="34387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50A254-4985-4FE0-9695-41F4472D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05DF785-18CB-4E95-ABD1-108FAFCEF581}"/>
              </a:ext>
            </a:extLst>
          </p:cNvPr>
          <p:cNvSpPr txBox="1"/>
          <p:nvPr/>
        </p:nvSpPr>
        <p:spPr>
          <a:xfrm>
            <a:off x="639928" y="151516"/>
            <a:ext cx="6250269" cy="1037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4000" dirty="0"/>
          </a:p>
          <a:p>
            <a:pPr algn="ctr"/>
            <a:r>
              <a:rPr lang="es-CO" sz="4000" b="1" dirty="0"/>
              <a:t>PARTICIPACIÓN CIUDADANA EN SALUD . </a:t>
            </a:r>
            <a:r>
              <a:rPr lang="es-CO" sz="3200" dirty="0"/>
              <a:t>RESOLUCIÓN 2063 /2017</a:t>
            </a:r>
            <a:r>
              <a:rPr lang="es-CO" sz="3200" b="1" dirty="0"/>
              <a:t> </a:t>
            </a:r>
            <a:r>
              <a:rPr lang="es-CO" sz="4000" dirty="0"/>
              <a:t>:</a:t>
            </a:r>
          </a:p>
          <a:p>
            <a:pPr algn="ctr"/>
            <a:endParaRPr lang="es-CO" sz="4000" dirty="0"/>
          </a:p>
          <a:p>
            <a:endParaRPr lang="es-CO" b="1" dirty="0"/>
          </a:p>
          <a:p>
            <a:pPr algn="just"/>
            <a:r>
              <a:rPr lang="es-CO" sz="2400" b="1" dirty="0"/>
              <a:t>A través de ésta norma: los ciudadanos pueden organizarse, intervenir y participar  en la toma de decisiones sobre el manejo de los recursos  económicos, programas y actividades que involucren a la comunidad dentro del Laboratorio.</a:t>
            </a:r>
            <a:endParaRPr lang="es-CO" sz="2400" dirty="0"/>
          </a:p>
          <a:p>
            <a:pPr algn="just"/>
            <a:endParaRPr lang="es-CO" sz="2400" dirty="0"/>
          </a:p>
          <a:p>
            <a:endParaRPr lang="es-CO" sz="2400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5CED5C-FC6A-C3D0-4FBC-3A0FCA410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956" y="2323790"/>
            <a:ext cx="3457727" cy="22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0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C3ADA9-B06C-47E7-8130-59441206B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494" y="0"/>
            <a:ext cx="2030506" cy="1944432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7B39CE6F-EEC1-4759-9870-94627FA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25" y="585850"/>
            <a:ext cx="5948083" cy="5486448"/>
          </a:xfrm>
        </p:spPr>
        <p:txBody>
          <a:bodyPr>
            <a:normAutofit/>
          </a:bodyPr>
          <a:lstStyle/>
          <a:p>
            <a:pPr algn="just"/>
            <a:r>
              <a:rPr lang="es-CO" b="1" dirty="0"/>
              <a:t>    </a:t>
            </a:r>
            <a:r>
              <a:rPr lang="es-CO" sz="4000" b="1" dirty="0"/>
              <a:t>Objetivo</a:t>
            </a:r>
            <a:br>
              <a:rPr lang="es-CO" b="1" dirty="0">
                <a:solidFill>
                  <a:srgbClr val="FFFF00"/>
                </a:solidFill>
              </a:rPr>
            </a:br>
            <a:br>
              <a:rPr lang="es-CO" b="1" dirty="0">
                <a:solidFill>
                  <a:srgbClr val="FFFF00"/>
                </a:solidFill>
              </a:rPr>
            </a:br>
            <a:br>
              <a:rPr lang="es-CO" b="1" dirty="0"/>
            </a:br>
            <a:r>
              <a:rPr lang="es-CO" sz="2400" b="1" cap="none" dirty="0">
                <a:latin typeface="+mn-lt"/>
                <a:ea typeface="+mn-ea"/>
                <a:cs typeface="+mn-cs"/>
              </a:rPr>
              <a:t>Lograr que nuestros usuarios sus familias y  comunidades se organicen y puedan incidir  en las decisiones que afectan la salud y la calidad  de vida de los pacientes a quienes se analizan y diagnostican sus muestras en el laboratorio.</a:t>
            </a:r>
            <a:br>
              <a:rPr lang="es-CO" sz="2400" b="1" cap="none" dirty="0">
                <a:latin typeface="+mn-lt"/>
                <a:ea typeface="+mn-ea"/>
                <a:cs typeface="+mn-cs"/>
              </a:rPr>
            </a:br>
            <a:endParaRPr lang="es-CO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EB0725-A8EB-EBA7-ECEC-F3DEDDAF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79" y="2228044"/>
            <a:ext cx="4529123" cy="32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quina doblada 1">
            <a:extLst>
              <a:ext uri="{FF2B5EF4-FFF2-40B4-BE49-F238E27FC236}">
                <a16:creationId xmlns:a16="http://schemas.microsoft.com/office/drawing/2014/main" id="{03DFF07C-2154-CF82-FDDB-877266B82C17}"/>
              </a:ext>
            </a:extLst>
          </p:cNvPr>
          <p:cNvSpPr/>
          <p:nvPr/>
        </p:nvSpPr>
        <p:spPr>
          <a:xfrm>
            <a:off x="3836831" y="257576"/>
            <a:ext cx="2628364" cy="116803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7030A0"/>
                </a:solidFill>
              </a:rPr>
              <a:t>EJE 1 : </a:t>
            </a:r>
            <a:r>
              <a:rPr lang="es-CO" b="1" dirty="0">
                <a:solidFill>
                  <a:srgbClr val="7030A0"/>
                </a:solidFill>
              </a:rPr>
              <a:t>FORTALECIMIENTO INSTITUCIONAL</a:t>
            </a:r>
          </a:p>
        </p:txBody>
      </p:sp>
      <p:sp>
        <p:nvSpPr>
          <p:cNvPr id="3" name="Esquina doblada 2">
            <a:extLst>
              <a:ext uri="{FF2B5EF4-FFF2-40B4-BE49-F238E27FC236}">
                <a16:creationId xmlns:a16="http://schemas.microsoft.com/office/drawing/2014/main" id="{86B2090A-C9D0-6DE2-24CB-ED2A8E586666}"/>
              </a:ext>
            </a:extLst>
          </p:cNvPr>
          <p:cNvSpPr/>
          <p:nvPr/>
        </p:nvSpPr>
        <p:spPr>
          <a:xfrm>
            <a:off x="7424181" y="336961"/>
            <a:ext cx="2628365" cy="1168029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</a:rPr>
              <a:t>EJE 2: EMPODERAMIENTO DE LA CIUDADANIA</a:t>
            </a:r>
          </a:p>
        </p:txBody>
      </p:sp>
      <p:sp>
        <p:nvSpPr>
          <p:cNvPr id="4" name="Esquina doblada 3">
            <a:extLst>
              <a:ext uri="{FF2B5EF4-FFF2-40B4-BE49-F238E27FC236}">
                <a16:creationId xmlns:a16="http://schemas.microsoft.com/office/drawing/2014/main" id="{2F123B9F-0360-FD34-969A-04B308DF135F}"/>
              </a:ext>
            </a:extLst>
          </p:cNvPr>
          <p:cNvSpPr/>
          <p:nvPr/>
        </p:nvSpPr>
        <p:spPr>
          <a:xfrm>
            <a:off x="783465" y="3088783"/>
            <a:ext cx="1921098" cy="1470338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</a:rPr>
              <a:t>EJE 3 :</a:t>
            </a:r>
          </a:p>
          <a:p>
            <a:pPr algn="ctr"/>
            <a:r>
              <a:rPr lang="es-CO" b="1" dirty="0">
                <a:solidFill>
                  <a:srgbClr val="7030A0"/>
                </a:solidFill>
              </a:rPr>
              <a:t>IMPULSO A LA CULTURA DE SALUD</a:t>
            </a:r>
          </a:p>
        </p:txBody>
      </p:sp>
      <p:sp>
        <p:nvSpPr>
          <p:cNvPr id="5" name="Esquina doblada 4">
            <a:extLst>
              <a:ext uri="{FF2B5EF4-FFF2-40B4-BE49-F238E27FC236}">
                <a16:creationId xmlns:a16="http://schemas.microsoft.com/office/drawing/2014/main" id="{D2B27D58-DA56-0F7E-E309-70C61271BAAC}"/>
              </a:ext>
            </a:extLst>
          </p:cNvPr>
          <p:cNvSpPr/>
          <p:nvPr/>
        </p:nvSpPr>
        <p:spPr>
          <a:xfrm>
            <a:off x="3670477" y="3280136"/>
            <a:ext cx="2628363" cy="1470337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7030A0"/>
                </a:solidFill>
              </a:rPr>
              <a:t>EJE 4 :  </a:t>
            </a:r>
          </a:p>
          <a:p>
            <a:pPr algn="ctr"/>
            <a:r>
              <a:rPr lang="es-CO" b="1" dirty="0">
                <a:solidFill>
                  <a:srgbClr val="7030A0"/>
                </a:solidFill>
              </a:rPr>
              <a:t>CONTROL  SOCIAL EN SALUD</a:t>
            </a:r>
          </a:p>
        </p:txBody>
      </p:sp>
      <p:sp>
        <p:nvSpPr>
          <p:cNvPr id="6" name="Esquina doblada 5">
            <a:extLst>
              <a:ext uri="{FF2B5EF4-FFF2-40B4-BE49-F238E27FC236}">
                <a16:creationId xmlns:a16="http://schemas.microsoft.com/office/drawing/2014/main" id="{D7408E50-B10C-0A7D-3A89-739BE644B0C1}"/>
              </a:ext>
            </a:extLst>
          </p:cNvPr>
          <p:cNvSpPr/>
          <p:nvPr/>
        </p:nvSpPr>
        <p:spPr>
          <a:xfrm>
            <a:off x="7264754" y="3280136"/>
            <a:ext cx="3543838" cy="1470337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r>
              <a:rPr lang="es-CO" b="1" dirty="0">
                <a:solidFill>
                  <a:srgbClr val="7030A0"/>
                </a:solidFill>
              </a:rPr>
              <a:t>EJE 5: </a:t>
            </a:r>
          </a:p>
          <a:p>
            <a:pPr algn="ctr"/>
            <a:r>
              <a:rPr lang="es-CO" b="1" dirty="0">
                <a:solidFill>
                  <a:srgbClr val="7030A0"/>
                </a:solidFill>
              </a:rPr>
              <a:t>GESTIÓN DE GARANTÍA DE LA SALUD CON PARTICIPACIÓN EN EL PROCESO DE DECISIONES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1F278C-4FB6-E965-C280-F6E9812C1586}"/>
              </a:ext>
            </a:extLst>
          </p:cNvPr>
          <p:cNvSpPr txBox="1"/>
          <p:nvPr/>
        </p:nvSpPr>
        <p:spPr>
          <a:xfrm>
            <a:off x="682580" y="502276"/>
            <a:ext cx="2730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EJES DE LA POLITICA DE PARTICIPACIÓN SOCIAL EN SALUD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AE9212-EEDE-4A03-8BBD-BEFCD400DDBC}"/>
              </a:ext>
            </a:extLst>
          </p:cNvPr>
          <p:cNvSpPr txBox="1"/>
          <p:nvPr/>
        </p:nvSpPr>
        <p:spPr>
          <a:xfrm>
            <a:off x="3322212" y="1504990"/>
            <a:ext cx="36576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lang="es-CO" sz="1800" b="1" spc="-10" dirty="0">
                <a:latin typeface="Candara"/>
                <a:cs typeface="Candara"/>
              </a:rPr>
              <a:t>Fortalecer</a:t>
            </a:r>
            <a:r>
              <a:rPr lang="es-CO" sz="1800" b="1" spc="30" dirty="0">
                <a:latin typeface="Candara"/>
                <a:cs typeface="Candara"/>
              </a:rPr>
              <a:t> </a:t>
            </a:r>
            <a:r>
              <a:rPr lang="es-CO" sz="1800" b="1" spc="-10" dirty="0">
                <a:latin typeface="Candara"/>
                <a:cs typeface="Candara"/>
              </a:rPr>
              <a:t>las </a:t>
            </a:r>
            <a:r>
              <a:rPr lang="es-CO" sz="1800" b="1" spc="-5" dirty="0">
                <a:latin typeface="Candara"/>
                <a:cs typeface="Candara"/>
              </a:rPr>
              <a:t> capacidades </a:t>
            </a:r>
            <a:r>
              <a:rPr lang="es-CO" sz="1800" b="1" dirty="0">
                <a:latin typeface="Candara"/>
                <a:cs typeface="Candara"/>
              </a:rPr>
              <a:t> </a:t>
            </a:r>
            <a:r>
              <a:rPr lang="es-CO" sz="1800" b="1" spc="-5" dirty="0">
                <a:latin typeface="Candara"/>
                <a:cs typeface="Candara"/>
              </a:rPr>
              <a:t>institucionales en sus recursos técnico, logísticos, operativos, financieros y humanos para prestar servicios con calidad  salud</a:t>
            </a:r>
            <a:r>
              <a:rPr lang="es-CO" sz="1800" spc="-5" dirty="0">
                <a:latin typeface="Candara"/>
                <a:cs typeface="Candara"/>
              </a:rPr>
              <a:t>.</a:t>
            </a:r>
            <a:endParaRPr lang="es-CO" sz="1800" dirty="0">
              <a:latin typeface="Candara"/>
              <a:cs typeface="Candara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BE4E595-7C3D-8156-425E-8E138760BF01}"/>
              </a:ext>
            </a:extLst>
          </p:cNvPr>
          <p:cNvSpPr txBox="1"/>
          <p:nvPr/>
        </p:nvSpPr>
        <p:spPr>
          <a:xfrm>
            <a:off x="7193453" y="1752896"/>
            <a:ext cx="291374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ndara"/>
                <a:cs typeface="Candara"/>
              </a:rPr>
              <a:t>Desarrollo</a:t>
            </a:r>
            <a:r>
              <a:rPr sz="1600" b="1" spc="30" dirty="0">
                <a:latin typeface="Candara"/>
                <a:cs typeface="Candara"/>
              </a:rPr>
              <a:t> </a:t>
            </a:r>
            <a:r>
              <a:rPr sz="1600" b="1" spc="-10" dirty="0">
                <a:latin typeface="Candara"/>
                <a:cs typeface="Candara"/>
              </a:rPr>
              <a:t>de </a:t>
            </a:r>
            <a:r>
              <a:rPr sz="1600" b="1" spc="-5" dirty="0">
                <a:latin typeface="Candara"/>
                <a:cs typeface="Candara"/>
              </a:rPr>
              <a:t> ca</a:t>
            </a:r>
            <a:r>
              <a:rPr lang="es-ES" sz="1600" b="1" spc="-5" dirty="0">
                <a:latin typeface="Candara"/>
                <a:cs typeface="Candara"/>
              </a:rPr>
              <a:t>p</a:t>
            </a:r>
            <a:r>
              <a:rPr sz="1600" b="1" spc="-5" dirty="0" err="1">
                <a:latin typeface="Candara"/>
                <a:cs typeface="Candara"/>
              </a:rPr>
              <a:t>aci</a:t>
            </a:r>
            <a:r>
              <a:rPr lang="es-ES" sz="1600" b="1" spc="-5" dirty="0">
                <a:latin typeface="Candara"/>
                <a:cs typeface="Candara"/>
              </a:rPr>
              <a:t>dades</a:t>
            </a:r>
            <a:r>
              <a:rPr sz="1600" b="1" spc="10" dirty="0">
                <a:latin typeface="Candara"/>
                <a:cs typeface="Candara"/>
              </a:rPr>
              <a:t> </a:t>
            </a:r>
            <a:r>
              <a:rPr lang="es-CO" sz="1600" b="1" spc="10" dirty="0">
                <a:latin typeface="Candara"/>
                <a:cs typeface="Candara"/>
              </a:rPr>
              <a:t>por parte de los usuarios </a:t>
            </a:r>
            <a:r>
              <a:rPr sz="1600" b="1" spc="-5" dirty="0">
                <a:latin typeface="Candara"/>
                <a:cs typeface="Candara"/>
              </a:rPr>
              <a:t>para 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tener</a:t>
            </a:r>
            <a:r>
              <a:rPr sz="1600" b="1" spc="-20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un</a:t>
            </a:r>
            <a:r>
              <a:rPr sz="1600" b="1" spc="-15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rol</a:t>
            </a:r>
            <a:r>
              <a:rPr sz="1600" b="1" spc="-15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activo </a:t>
            </a:r>
            <a:r>
              <a:rPr sz="1600" b="1" spc="-330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y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 err="1">
                <a:latin typeface="Candara"/>
                <a:cs typeface="Candara"/>
              </a:rPr>
              <a:t>participación</a:t>
            </a:r>
            <a:r>
              <a:rPr sz="1600" b="1" spc="-5" dirty="0">
                <a:latin typeface="Candara"/>
                <a:cs typeface="Candara"/>
              </a:rPr>
              <a:t> 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10" dirty="0">
                <a:latin typeface="Candara"/>
                <a:cs typeface="Candara"/>
              </a:rPr>
              <a:t>plena</a:t>
            </a:r>
            <a:r>
              <a:rPr lang="es-ES" sz="1600" b="1" spc="-10" dirty="0">
                <a:latin typeface="Candara"/>
                <a:cs typeface="Candara"/>
              </a:rPr>
              <a:t> en las instituciones de salud</a:t>
            </a:r>
            <a:r>
              <a:rPr sz="1600" b="1" spc="-10" dirty="0">
                <a:latin typeface="Candara"/>
                <a:cs typeface="Candara"/>
              </a:rPr>
              <a:t>.</a:t>
            </a:r>
            <a:endParaRPr sz="1600" b="1" dirty="0">
              <a:latin typeface="Candara"/>
              <a:cs typeface="Candara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EDD5CCC4-B98D-C4FA-AE8E-ED67A33453C3}"/>
              </a:ext>
            </a:extLst>
          </p:cNvPr>
          <p:cNvSpPr txBox="1"/>
          <p:nvPr/>
        </p:nvSpPr>
        <p:spPr>
          <a:xfrm>
            <a:off x="230405" y="4997234"/>
            <a:ext cx="286267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es-CO" sz="1600" b="1" spc="-5" dirty="0">
                <a:latin typeface="Candara"/>
                <a:cs typeface="Candara"/>
              </a:rPr>
              <a:t>Fomento de la salud </a:t>
            </a:r>
            <a:r>
              <a:rPr sz="1600" b="1" spc="-5" dirty="0" err="1">
                <a:latin typeface="Candara"/>
                <a:cs typeface="Candara"/>
              </a:rPr>
              <a:t>en</a:t>
            </a:r>
            <a:r>
              <a:rPr sz="1600" b="1" spc="-5" dirty="0">
                <a:latin typeface="Candara"/>
                <a:cs typeface="Candara"/>
              </a:rPr>
              <a:t> </a:t>
            </a:r>
            <a:r>
              <a:rPr sz="1600" b="1" dirty="0">
                <a:latin typeface="Candara"/>
                <a:cs typeface="Candara"/>
              </a:rPr>
              <a:t>la </a:t>
            </a:r>
            <a:r>
              <a:rPr sz="1600" b="1" spc="-5" dirty="0">
                <a:latin typeface="Candara"/>
                <a:cs typeface="Candara"/>
              </a:rPr>
              <a:t>vida 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cotidiana </a:t>
            </a:r>
            <a:r>
              <a:rPr sz="1600" b="1" dirty="0">
                <a:latin typeface="Candara"/>
                <a:cs typeface="Candara"/>
              </a:rPr>
              <a:t>y </a:t>
            </a:r>
            <a:r>
              <a:rPr sz="1600" b="1" spc="-5" dirty="0">
                <a:latin typeface="Candara"/>
                <a:cs typeface="Candara"/>
              </a:rPr>
              <a:t>en el </a:t>
            </a:r>
            <a:r>
              <a:rPr sz="1600" b="1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ejercicio</a:t>
            </a:r>
            <a:r>
              <a:rPr sz="1600" b="1" spc="-35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del</a:t>
            </a:r>
            <a:r>
              <a:rPr sz="1600" b="1" spc="-25" dirty="0">
                <a:latin typeface="Candara"/>
                <a:cs typeface="Candara"/>
              </a:rPr>
              <a:t> </a:t>
            </a:r>
            <a:r>
              <a:rPr lang="es-CO" sz="1600" b="1" spc="-5" dirty="0">
                <a:latin typeface="Candara"/>
                <a:cs typeface="Candara"/>
              </a:rPr>
              <a:t>cuidado </a:t>
            </a:r>
            <a:r>
              <a:rPr lang="es-CO" sz="1600" b="1" spc="-290" dirty="0">
                <a:latin typeface="Candara"/>
                <a:cs typeface="Candara"/>
              </a:rPr>
              <a:t> </a:t>
            </a:r>
            <a:r>
              <a:rPr lang="es-CO" sz="1600" b="1" dirty="0">
                <a:latin typeface="Candara"/>
                <a:cs typeface="Candara"/>
              </a:rPr>
              <a:t>y</a:t>
            </a:r>
            <a:r>
              <a:rPr lang="es-CO" sz="1600" b="1" spc="-15" dirty="0">
                <a:latin typeface="Candara"/>
                <a:cs typeface="Candara"/>
              </a:rPr>
              <a:t> </a:t>
            </a:r>
            <a:r>
              <a:rPr sz="1600" b="1" spc="-5" dirty="0" err="1">
                <a:latin typeface="Candara"/>
                <a:cs typeface="Candara"/>
              </a:rPr>
              <a:t>autocuidado</a:t>
            </a:r>
            <a:r>
              <a:rPr lang="es-CO" sz="1600" b="1" spc="-5" dirty="0">
                <a:latin typeface="Candara"/>
                <a:cs typeface="Candara"/>
              </a:rPr>
              <a:t> como un derecho de la salud</a:t>
            </a:r>
            <a:endParaRPr sz="1600" b="1" dirty="0">
              <a:latin typeface="Candara"/>
              <a:cs typeface="Candara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592090-383B-BE91-F81F-83A12855D464}"/>
              </a:ext>
            </a:extLst>
          </p:cNvPr>
          <p:cNvSpPr txBox="1"/>
          <p:nvPr/>
        </p:nvSpPr>
        <p:spPr>
          <a:xfrm>
            <a:off x="3558862" y="5034423"/>
            <a:ext cx="2906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lang="es-CO" sz="1800" b="1" spc="-5" dirty="0">
                <a:latin typeface="Candara"/>
                <a:cs typeface="Candara"/>
              </a:rPr>
              <a:t>Fortalecimiento del control social y de veeduría </a:t>
            </a:r>
            <a:r>
              <a:rPr lang="es-CO" sz="1800" b="1" spc="10" dirty="0">
                <a:latin typeface="Candara"/>
                <a:cs typeface="Candara"/>
              </a:rPr>
              <a:t> </a:t>
            </a:r>
            <a:r>
              <a:rPr lang="es-CO" sz="1800" b="1" spc="-5" dirty="0">
                <a:latin typeface="Candara"/>
                <a:cs typeface="Candara"/>
              </a:rPr>
              <a:t>sobre los recursos institucionales</a:t>
            </a:r>
            <a:endParaRPr lang="es-CO" sz="1800" b="1" dirty="0">
              <a:latin typeface="Candara"/>
              <a:cs typeface="Candara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F731F4F-1870-D895-758A-B3B2782E992F}"/>
              </a:ext>
            </a:extLst>
          </p:cNvPr>
          <p:cNvSpPr txBox="1"/>
          <p:nvPr/>
        </p:nvSpPr>
        <p:spPr>
          <a:xfrm>
            <a:off x="7007177" y="5034423"/>
            <a:ext cx="38014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O" sz="1800" b="1" spc="-5" dirty="0">
                <a:latin typeface="Candara"/>
                <a:cs typeface="Candara"/>
              </a:rPr>
              <a:t>Apropiación de instrumentos de gestión  para impulsar, implantar y  controlar programas,  proyectos y servicios de salud .</a:t>
            </a:r>
            <a:endParaRPr lang="es-CO" sz="1800" b="1" dirty="0">
              <a:latin typeface="Candara"/>
              <a:cs typeface="Candara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9E8A3E6-471D-9F91-23DE-067175A4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CD3D335-42D1-432C-A71C-4C30346F5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FA7D958-D516-28C5-86E0-4C9E9B90BE26}"/>
              </a:ext>
            </a:extLst>
          </p:cNvPr>
          <p:cNvSpPr txBox="1"/>
          <p:nvPr/>
        </p:nvSpPr>
        <p:spPr>
          <a:xfrm>
            <a:off x="579549" y="295116"/>
            <a:ext cx="85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MECANISMOS DE PARTICIPACIÓN EN SALUD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8D4C1F-05B7-5EA6-E147-F9098E393633}"/>
              </a:ext>
            </a:extLst>
          </p:cNvPr>
          <p:cNvSpPr txBox="1"/>
          <p:nvPr/>
        </p:nvSpPr>
        <p:spPr>
          <a:xfrm>
            <a:off x="463638" y="1223421"/>
            <a:ext cx="5285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CO" sz="2400" b="1" cap="all" dirty="0">
                <a:ln w="3175" cmpd="sng">
                  <a:noFill/>
                </a:ln>
              </a:rPr>
              <a:t>Asociaciones de usuarios:</a:t>
            </a:r>
          </a:p>
          <a:p>
            <a:r>
              <a:rPr lang="es-CO" sz="2000" b="1" dirty="0">
                <a:ln w="3175" cmpd="sng">
                  <a:noFill/>
                </a:ln>
              </a:rPr>
              <a:t>Velando por la calidad en la prestación de los servicios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1010E-B4C8-1E58-D422-8BE35E8A17E8}"/>
              </a:ext>
            </a:extLst>
          </p:cNvPr>
          <p:cNvSpPr txBox="1"/>
          <p:nvPr/>
        </p:nvSpPr>
        <p:spPr>
          <a:xfrm>
            <a:off x="463639" y="2705725"/>
            <a:ext cx="540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CO" sz="2400" b="1" cap="all" dirty="0">
                <a:ln w="3175" cmpd="sng">
                  <a:noFill/>
                </a:ln>
              </a:rPr>
              <a:t>PARTICIPACIÓN COMUNITARIA: </a:t>
            </a:r>
          </a:p>
          <a:p>
            <a:endParaRPr lang="es-CO" sz="2400" b="1" cap="all" dirty="0">
              <a:ln w="3175" cmpd="sng">
                <a:noFill/>
              </a:ln>
            </a:endParaRPr>
          </a:p>
          <a:p>
            <a:r>
              <a:rPr lang="es-CO" sz="2000" b="1" dirty="0">
                <a:ln w="3175" cmpd="sng">
                  <a:noFill/>
                </a:ln>
              </a:rPr>
              <a:t>interviniendo en la planeación gestión y evaluación de los servicios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AA311F-57F3-FCD5-1E9D-3A739DCC50EA}"/>
              </a:ext>
            </a:extLst>
          </p:cNvPr>
          <p:cNvSpPr txBox="1"/>
          <p:nvPr/>
        </p:nvSpPr>
        <p:spPr>
          <a:xfrm>
            <a:off x="463639" y="4408448"/>
            <a:ext cx="5285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CO" sz="2400" b="1" cap="all" dirty="0">
                <a:ln w="3175" cmpd="sng">
                  <a:noFill/>
                </a:ln>
              </a:rPr>
              <a:t>Participación CIUDADANA:</a:t>
            </a:r>
          </a:p>
          <a:p>
            <a:r>
              <a:rPr lang="es-CO" sz="2400" b="1" cap="all" dirty="0">
                <a:ln w="3175" cmpd="sng">
                  <a:noFill/>
                </a:ln>
              </a:rPr>
              <a:t> </a:t>
            </a:r>
            <a:r>
              <a:rPr lang="es-CO" sz="2000" b="1" dirty="0">
                <a:ln w="3175" cmpd="sng">
                  <a:noFill/>
                </a:ln>
              </a:rPr>
              <a:t>garantizando los  deberes y derechos de los usuarios</a:t>
            </a:r>
            <a:r>
              <a:rPr lang="es-CO" sz="2400" b="1" cap="all" dirty="0">
                <a:ln w="3175" cmpd="sng">
                  <a:noFill/>
                </a:ln>
              </a:rPr>
              <a:t>.</a:t>
            </a:r>
          </a:p>
          <a:p>
            <a:endParaRPr lang="es-CO" sz="2400" b="1" cap="all" dirty="0">
              <a:ln w="3175" cmpd="sng">
                <a:noFill/>
              </a:ln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8830E67-3B5C-96F6-F63F-FFE4E9C2D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328" y="2571775"/>
            <a:ext cx="48006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58B317-EE1E-4CCB-8976-AB9EA8FB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7D8837-6200-47D9-B1B3-48E959E2E82A}"/>
              </a:ext>
            </a:extLst>
          </p:cNvPr>
          <p:cNvSpPr txBox="1"/>
          <p:nvPr/>
        </p:nvSpPr>
        <p:spPr>
          <a:xfrm>
            <a:off x="746975" y="247627"/>
            <a:ext cx="88864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Copperplate Gothic Bold" panose="020E0705020206020404" pitchFamily="34" charset="77"/>
              </a:rPr>
              <a:t>PARTICIPACIÓN SOCIAL EN SALUD , Resolución  2063 de 2017</a:t>
            </a:r>
          </a:p>
          <a:p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5C6F15-7F00-A023-8382-B72DE55A031F}"/>
              </a:ext>
            </a:extLst>
          </p:cNvPr>
          <p:cNvSpPr txBox="1"/>
          <p:nvPr/>
        </p:nvSpPr>
        <p:spPr>
          <a:xfrm>
            <a:off x="370598" y="1576795"/>
            <a:ext cx="93915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ESTRATEGIAS  UTILIZADAS PARA IMPLEMENTAR LA  POLÍITCA DE PARTICIPACIÓN SOCIAL EN SALUD.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8CF5FC-402C-D661-5CB5-581C7E789D2C}"/>
              </a:ext>
            </a:extLst>
          </p:cNvPr>
          <p:cNvSpPr txBox="1"/>
          <p:nvPr/>
        </p:nvSpPr>
        <p:spPr>
          <a:xfrm>
            <a:off x="1046004" y="2509455"/>
            <a:ext cx="212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7030A0"/>
                </a:solidFill>
              </a:rPr>
              <a:t>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B87BAA-67F7-76B6-5330-01B4223E336A}"/>
              </a:ext>
            </a:extLst>
          </p:cNvPr>
          <p:cNvSpPr txBox="1"/>
          <p:nvPr/>
        </p:nvSpPr>
        <p:spPr>
          <a:xfrm>
            <a:off x="1046004" y="2896651"/>
            <a:ext cx="3045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Generar herramientas para acceso al conocimiento sobre mecanismos de participación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BF1616-D587-56B9-6F48-0BF40951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22" y="4413094"/>
            <a:ext cx="3022600" cy="2184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8DBDCA-AA24-11B4-48D4-234A53F75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244" y="2133966"/>
            <a:ext cx="2833353" cy="22987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2EF3C84-E899-5CB5-1917-6995D7846918}"/>
              </a:ext>
            </a:extLst>
          </p:cNvPr>
          <p:cNvSpPr txBox="1"/>
          <p:nvPr/>
        </p:nvSpPr>
        <p:spPr>
          <a:xfrm>
            <a:off x="5363244" y="4591749"/>
            <a:ext cx="287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7030A0"/>
                </a:solidFill>
              </a:rPr>
              <a:t>COMUNICACIÓN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44A06C-1B9B-31A5-F50A-795D23565D0F}"/>
              </a:ext>
            </a:extLst>
          </p:cNvPr>
          <p:cNvSpPr txBox="1"/>
          <p:nvPr/>
        </p:nvSpPr>
        <p:spPr>
          <a:xfrm>
            <a:off x="5277877" y="5044541"/>
            <a:ext cx="2833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Interacción de actores para garantizar el acceso al paciente, y proponer acciones para mejora la calidad en la atención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5D9482-EC9C-AB3E-484A-71577EB331EF}"/>
              </a:ext>
            </a:extLst>
          </p:cNvPr>
          <p:cNvSpPr txBox="1"/>
          <p:nvPr/>
        </p:nvSpPr>
        <p:spPr>
          <a:xfrm>
            <a:off x="9274576" y="2434986"/>
            <a:ext cx="212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7030A0"/>
                </a:solidFill>
              </a:rPr>
              <a:t>GESTIÓN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AEF2F9-51B4-5266-7661-63B019FC4442}"/>
              </a:ext>
            </a:extLst>
          </p:cNvPr>
          <p:cNvSpPr txBox="1"/>
          <p:nvPr/>
        </p:nvSpPr>
        <p:spPr>
          <a:xfrm>
            <a:off x="9215995" y="2931012"/>
            <a:ext cx="283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Condiciones operativas para la participación 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8EB2E74-B057-DD5D-F7B3-C9927C2ED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297" y="4047591"/>
            <a:ext cx="2328751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2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25A23B-47AD-4B2D-83A8-F81C1857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  <p:sp>
        <p:nvSpPr>
          <p:cNvPr id="7" name="Flecha izquierda 6">
            <a:extLst>
              <a:ext uri="{FF2B5EF4-FFF2-40B4-BE49-F238E27FC236}">
                <a16:creationId xmlns:a16="http://schemas.microsoft.com/office/drawing/2014/main" id="{5413F904-7FF2-4D68-07FB-F0D24E7BC2E8}"/>
              </a:ext>
            </a:extLst>
          </p:cNvPr>
          <p:cNvSpPr/>
          <p:nvPr/>
        </p:nvSpPr>
        <p:spPr>
          <a:xfrm>
            <a:off x="193184" y="-22377"/>
            <a:ext cx="9549896" cy="160621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2150" marR="28575" indent="-1950085">
              <a:lnSpc>
                <a:spcPts val="1639"/>
              </a:lnSpc>
              <a:spcBef>
                <a:spcPts val="285"/>
              </a:spcBef>
            </a:pPr>
            <a:endParaRPr lang="es-CO" sz="1800" b="1" spc="-1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1962150" marR="28575" indent="-1950085">
              <a:lnSpc>
                <a:spcPts val="1639"/>
              </a:lnSpc>
              <a:spcBef>
                <a:spcPts val="285"/>
              </a:spcBef>
            </a:pPr>
            <a:r>
              <a:rPr lang="es-CO" sz="1800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                      Contar con una Herramientas</a:t>
            </a:r>
            <a:r>
              <a:rPr lang="es-CO" sz="1800" b="1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para</a:t>
            </a:r>
            <a:r>
              <a:rPr lang="es-CO" sz="1800" b="1" spc="3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registrar,</a:t>
            </a:r>
            <a:r>
              <a:rPr lang="es-CO" sz="1800" b="1" spc="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tramitar,</a:t>
            </a:r>
            <a:r>
              <a:rPr lang="es-CO" sz="1800" b="1" spc="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resolver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y</a:t>
            </a:r>
            <a:r>
              <a:rPr lang="es-CO" sz="1800" b="1" spc="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consolidar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las</a:t>
            </a:r>
            <a:r>
              <a:rPr lang="es-CO" sz="1800" b="1" spc="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Peticione, Quejas,</a:t>
            </a:r>
            <a:r>
              <a:rPr lang="es-CO" sz="1800" b="1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Reclamos </a:t>
            </a:r>
            <a:r>
              <a:rPr lang="es-CO" sz="1800" b="1" spc="-3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Sugerencias  y felicitaciones</a:t>
            </a:r>
            <a:r>
              <a:rPr lang="es-CO" sz="1800" b="1" spc="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que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realicen</a:t>
            </a:r>
            <a:r>
              <a:rPr lang="es-CO" sz="1800" b="1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los</a:t>
            </a:r>
            <a:r>
              <a:rPr lang="es-CO" sz="1800" b="1" spc="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Ciudadanos</a:t>
            </a:r>
            <a:endParaRPr lang="es-CO" sz="18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s-CO" sz="1800" dirty="0">
              <a:latin typeface="Calibri"/>
              <a:cs typeface="Calibri"/>
            </a:endParaRPr>
          </a:p>
        </p:txBody>
      </p:sp>
      <p:sp>
        <p:nvSpPr>
          <p:cNvPr id="8" name="Flecha izquierda 7">
            <a:extLst>
              <a:ext uri="{FF2B5EF4-FFF2-40B4-BE49-F238E27FC236}">
                <a16:creationId xmlns:a16="http://schemas.microsoft.com/office/drawing/2014/main" id="{DFA0CAC0-493F-6631-EFDF-8155DAF60951}"/>
              </a:ext>
            </a:extLst>
          </p:cNvPr>
          <p:cNvSpPr/>
          <p:nvPr/>
        </p:nvSpPr>
        <p:spPr>
          <a:xfrm>
            <a:off x="963771" y="1210329"/>
            <a:ext cx="8835332" cy="150682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8590" marR="75565" algn="ctr">
              <a:lnSpc>
                <a:spcPts val="1639"/>
              </a:lnSpc>
              <a:spcBef>
                <a:spcPts val="1280"/>
              </a:spcBef>
            </a:pPr>
            <a:r>
              <a:rPr lang="es-CO" sz="1800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Evaluación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 la 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satisfacción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 los Usuarios </a:t>
            </a:r>
            <a:r>
              <a:rPr lang="es-CO" sz="18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frente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 la </a:t>
            </a:r>
            <a:r>
              <a:rPr lang="es-CO" sz="18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prestación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 los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Servicios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Salud </a:t>
            </a:r>
            <a:r>
              <a:rPr lang="es-CO" sz="1800" spc="-3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en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las IPS</a:t>
            </a:r>
            <a:r>
              <a:rPr lang="es-CO" sz="18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EPS.</a:t>
            </a:r>
            <a:endParaRPr lang="es-CO" sz="18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Flecha izquierda 8">
            <a:extLst>
              <a:ext uri="{FF2B5EF4-FFF2-40B4-BE49-F238E27FC236}">
                <a16:creationId xmlns:a16="http://schemas.microsoft.com/office/drawing/2014/main" id="{23E966DB-DDF8-6360-B956-E1F9CFF89EAB}"/>
              </a:ext>
            </a:extLst>
          </p:cNvPr>
          <p:cNvSpPr/>
          <p:nvPr/>
        </p:nvSpPr>
        <p:spPr>
          <a:xfrm>
            <a:off x="1030736" y="2520274"/>
            <a:ext cx="8768368" cy="150682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7310" algn="ctr">
              <a:lnSpc>
                <a:spcPct val="100000"/>
              </a:lnSpc>
              <a:spcBef>
                <a:spcPts val="980"/>
              </a:spcBef>
            </a:pP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Tiempo</a:t>
            </a:r>
            <a:r>
              <a:rPr lang="es-CO" sz="1800" b="1" spc="-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 </a:t>
            </a:r>
            <a:r>
              <a:rPr lang="es-CO" sz="1800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respuesta</a:t>
            </a:r>
            <a:r>
              <a:rPr lang="es-CO" sz="1800" b="1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lang="es-CO" sz="1800" b="1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las</a:t>
            </a:r>
            <a:r>
              <a:rPr lang="es-CO" sz="1800" b="1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PQRS</a:t>
            </a:r>
            <a:r>
              <a:rPr lang="es-CO" sz="1800" b="1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los</a:t>
            </a:r>
            <a:r>
              <a:rPr lang="es-CO" sz="18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Ciudadanos</a:t>
            </a:r>
            <a:r>
              <a:rPr lang="es-CO" sz="1800" spc="-3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ajustados</a:t>
            </a:r>
            <a:r>
              <a:rPr lang="es-CO" sz="1800" spc="-3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s-CO" sz="1800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la</a:t>
            </a:r>
            <a:r>
              <a:rPr lang="es-CO" sz="1800" spc="-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ley</a:t>
            </a:r>
            <a:endParaRPr lang="es-CO" sz="18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Flecha izquierda 9">
            <a:extLst>
              <a:ext uri="{FF2B5EF4-FFF2-40B4-BE49-F238E27FC236}">
                <a16:creationId xmlns:a16="http://schemas.microsoft.com/office/drawing/2014/main" id="{EB12F7D5-AC24-29A9-D9AA-ADD9414AD374}"/>
              </a:ext>
            </a:extLst>
          </p:cNvPr>
          <p:cNvSpPr/>
          <p:nvPr/>
        </p:nvSpPr>
        <p:spPr>
          <a:xfrm>
            <a:off x="2741054" y="5846945"/>
            <a:ext cx="7125015" cy="1011056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040" algn="ctr">
              <a:lnSpc>
                <a:spcPct val="100000"/>
              </a:lnSpc>
              <a:spcBef>
                <a:spcPts val="1065"/>
              </a:spcBef>
            </a:pP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Promoción</a:t>
            </a:r>
            <a:r>
              <a:rPr lang="es-CO" sz="1800" b="1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divulgación</a:t>
            </a:r>
            <a:r>
              <a:rPr lang="es-CO" sz="1800" b="1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 </a:t>
            </a:r>
            <a:r>
              <a:rPr lang="es-CO" sz="1800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deberes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y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derechos</a:t>
            </a:r>
            <a:r>
              <a:rPr lang="es-CO" sz="1800" b="1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en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salud</a:t>
            </a:r>
            <a:endParaRPr lang="es-CO" sz="18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Flecha izquierda 10">
            <a:extLst>
              <a:ext uri="{FF2B5EF4-FFF2-40B4-BE49-F238E27FC236}">
                <a16:creationId xmlns:a16="http://schemas.microsoft.com/office/drawing/2014/main" id="{258A1710-0AF5-724F-E573-B383BDCE6D2E}"/>
              </a:ext>
            </a:extLst>
          </p:cNvPr>
          <p:cNvSpPr/>
          <p:nvPr/>
        </p:nvSpPr>
        <p:spPr>
          <a:xfrm>
            <a:off x="1944710" y="4805016"/>
            <a:ext cx="7921359" cy="150682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135" algn="ctr">
              <a:lnSpc>
                <a:spcPct val="100000"/>
              </a:lnSpc>
            </a:pP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Gestión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en la I</a:t>
            </a:r>
            <a:r>
              <a:rPr lang="es-CO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PS en </a:t>
            </a:r>
            <a:r>
              <a:rPr lang="es-CO" sz="1800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acciones</a:t>
            </a:r>
            <a:r>
              <a:rPr lang="es-CO" sz="1800" b="1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correctivas</a:t>
            </a:r>
            <a:r>
              <a:rPr lang="es-CO" sz="1800" b="1" spc="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para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mejorar</a:t>
            </a:r>
            <a:r>
              <a:rPr lang="es-CO" sz="18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la</a:t>
            </a:r>
            <a:r>
              <a:rPr lang="es-CO" sz="1800" spc="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calidad</a:t>
            </a:r>
            <a:r>
              <a:rPr lang="es-CO" sz="1800" spc="-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lang="es-CO" sz="1800" spc="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los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Servicios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lang="es-CO" sz="1800" spc="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Salud</a:t>
            </a:r>
            <a:endParaRPr lang="es-CO" sz="18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Flecha izquierda 11">
            <a:extLst>
              <a:ext uri="{FF2B5EF4-FFF2-40B4-BE49-F238E27FC236}">
                <a16:creationId xmlns:a16="http://schemas.microsoft.com/office/drawing/2014/main" id="{66A4CA45-5BB8-73BA-2EB5-9549B0615082}"/>
              </a:ext>
            </a:extLst>
          </p:cNvPr>
          <p:cNvSpPr/>
          <p:nvPr/>
        </p:nvSpPr>
        <p:spPr>
          <a:xfrm>
            <a:off x="1326524" y="3787505"/>
            <a:ext cx="8539545" cy="150682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82340" marR="105410" indent="-3306445">
              <a:lnSpc>
                <a:spcPts val="1639"/>
              </a:lnSpc>
              <a:spcBef>
                <a:spcPts val="1275"/>
              </a:spcBef>
            </a:pPr>
            <a:r>
              <a:rPr lang="es-CO" sz="1800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Seguimiento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 las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fallas, omisiones, </a:t>
            </a:r>
            <a:r>
              <a:rPr lang="es-CO" sz="1800" spc="-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falta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 oportunidad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o mala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calidad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en los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servicios </a:t>
            </a:r>
            <a:r>
              <a:rPr lang="es-CO" sz="18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 </a:t>
            </a:r>
            <a:r>
              <a:rPr lang="es-CO" sz="1800" spc="-3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s-CO"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salud</a:t>
            </a:r>
            <a:endParaRPr lang="es-CO" sz="18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rapecio 12">
            <a:extLst>
              <a:ext uri="{FF2B5EF4-FFF2-40B4-BE49-F238E27FC236}">
                <a16:creationId xmlns:a16="http://schemas.microsoft.com/office/drawing/2014/main" id="{79C1E8FA-D2CE-08E4-E4AE-4AE625B64037}"/>
              </a:ext>
            </a:extLst>
          </p:cNvPr>
          <p:cNvSpPr/>
          <p:nvPr/>
        </p:nvSpPr>
        <p:spPr>
          <a:xfrm>
            <a:off x="0" y="1583840"/>
            <a:ext cx="489397" cy="4984385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ESTRATEGIAS</a:t>
            </a:r>
          </a:p>
        </p:txBody>
      </p:sp>
    </p:spTree>
    <p:extLst>
      <p:ext uri="{BB962C8B-B14F-4D97-AF65-F5344CB8AC3E}">
        <p14:creationId xmlns:p14="http://schemas.microsoft.com/office/powerpoint/2010/main" val="400811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4E53D2-DBBC-D7A8-5369-60ACCD30A51B}"/>
              </a:ext>
            </a:extLst>
          </p:cNvPr>
          <p:cNvSpPr txBox="1"/>
          <p:nvPr/>
        </p:nvSpPr>
        <p:spPr>
          <a:xfrm>
            <a:off x="1092819" y="2505670"/>
            <a:ext cx="4505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LO INVITAMOS A PARTICIPAR Y ASÍ INTEGRAR LA ASOCIACIÓN DE USUARIOS DE NUESTRO LABORATORIO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BC6B8B-875B-5BA6-4B36-95A73B76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88" y="646771"/>
            <a:ext cx="5586761" cy="53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8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2188A4-1306-A12E-E018-8F9B6B1E9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65" y="1378038"/>
            <a:ext cx="9025091" cy="51515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87AC35-E1F6-028B-8D21-6BC6AE96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856" y="0"/>
            <a:ext cx="203014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7041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479</Words>
  <Application>Microsoft Macintosh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Candara</vt:lpstr>
      <vt:lpstr>Century Gothic</vt:lpstr>
      <vt:lpstr>Copperplate Gothic Bold</vt:lpstr>
      <vt:lpstr>Wingdings</vt:lpstr>
      <vt:lpstr>Wingdings 3</vt:lpstr>
      <vt:lpstr>Sector</vt:lpstr>
      <vt:lpstr>Presentación de PowerPoint</vt:lpstr>
      <vt:lpstr>Presentación de PowerPoint</vt:lpstr>
      <vt:lpstr>    Objetivo   Lograr que nuestros usuarios sus familias y  comunidades se organicen y puedan incidir  en las decisiones que afectan la salud y la calidad  de vida de los pacientes a quienes se analizan y diagnostican sus muestras en el laboratorio.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Inducción general</dc:title>
  <dc:creator>Ginna Paola RIVERA PINTO</dc:creator>
  <cp:lastModifiedBy>Macbook</cp:lastModifiedBy>
  <cp:revision>66</cp:revision>
  <dcterms:created xsi:type="dcterms:W3CDTF">2023-11-30T13:16:47Z</dcterms:created>
  <dcterms:modified xsi:type="dcterms:W3CDTF">2025-01-06T17:37:26Z</dcterms:modified>
</cp:coreProperties>
</file>